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4"/>
  </p:notesMasterIdLst>
  <p:sldIdLst>
    <p:sldId id="281" r:id="rId2"/>
    <p:sldId id="348" r:id="rId3"/>
    <p:sldId id="346" r:id="rId4"/>
    <p:sldId id="371" r:id="rId5"/>
    <p:sldId id="347" r:id="rId6"/>
    <p:sldId id="372" r:id="rId7"/>
    <p:sldId id="367" r:id="rId8"/>
    <p:sldId id="320" r:id="rId9"/>
    <p:sldId id="317" r:id="rId10"/>
    <p:sldId id="318" r:id="rId11"/>
    <p:sldId id="333" r:id="rId12"/>
    <p:sldId id="334" r:id="rId13"/>
    <p:sldId id="335" r:id="rId14"/>
    <p:sldId id="336" r:id="rId15"/>
    <p:sldId id="338" r:id="rId16"/>
    <p:sldId id="323" r:id="rId17"/>
    <p:sldId id="314" r:id="rId18"/>
    <p:sldId id="294" r:id="rId19"/>
    <p:sldId id="293" r:id="rId20"/>
    <p:sldId id="331" r:id="rId21"/>
    <p:sldId id="289" r:id="rId22"/>
    <p:sldId id="303" r:id="rId23"/>
    <p:sldId id="301" r:id="rId24"/>
    <p:sldId id="350" r:id="rId25"/>
    <p:sldId id="351" r:id="rId26"/>
    <p:sldId id="373" r:id="rId27"/>
    <p:sldId id="377" r:id="rId28"/>
    <p:sldId id="378" r:id="rId29"/>
    <p:sldId id="341" r:id="rId30"/>
    <p:sldId id="364" r:id="rId31"/>
    <p:sldId id="370" r:id="rId32"/>
    <p:sldId id="304" r:id="rId3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Maslenikova" initials="OM" lastIdx="1" clrIdx="0">
    <p:extLst>
      <p:ext uri="{19B8F6BF-5375-455C-9EA6-DF929625EA0E}">
        <p15:presenceInfo xmlns:p15="http://schemas.microsoft.com/office/powerpoint/2012/main" xmlns="" userId="9f0ddb59a057d6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F7F9"/>
    <a:srgbClr val="EAF1FA"/>
    <a:srgbClr val="8BCD43"/>
    <a:srgbClr val="F19A27"/>
    <a:srgbClr val="F5B259"/>
    <a:srgbClr val="F7F7F7"/>
    <a:srgbClr val="ECF5D7"/>
    <a:srgbClr val="FEF4EC"/>
    <a:srgbClr val="2FA4BF"/>
    <a:srgbClr val="247E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81649" autoAdjust="0"/>
  </p:normalViewPr>
  <p:slideViewPr>
    <p:cSldViewPr>
      <p:cViewPr varScale="1">
        <p:scale>
          <a:sx n="116" d="100"/>
          <a:sy n="116" d="100"/>
        </p:scale>
        <p:origin x="-858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DEB7A-106D-4CDF-BEA1-BB2AB08C6D4D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E1AA-2E76-4564-8B90-34994DEB0D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9559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Говоря о современной  инфраструктуре детского сада, школы и учреждения дополнительного образования, мы подразумеваем  условия реализации образовательных программ,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1417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772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5508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484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9729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9494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8540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691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740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929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37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947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500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807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96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38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260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AD633-46A0-40A5-94D5-7A5761A43A32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hyperlink" Target="&#1088;&#1086;&#1083;&#1080;&#1082;&#1080;/&#1060;&#1072;&#1085;&#1090;&#1072;&#1079;&#1077;&#1088;&#1099;.%20&#1042;&#1086;&#1083;&#1096;&#1077;&#1073;&#1085;&#1099;&#1081;%20&#1082;&#1086;&#1085;&#1089;&#1090;&#1088;&#1091;&#1082;&#1090;&#1086;&#1088;.avi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&#1088;&#1086;&#1083;&#1080;&#1082;&#1080;/&#1060;&#1072;&#1085;&#1090;&#1072;&#1079;&#1077;&#1088;&#1099;.%20&#1042;&#1086;&#1083;&#1096;&#1077;&#1073;&#1085;&#1099;&#1081;%20&#1082;&#1086;&#1089;&#1085;&#1090;&#1088;&#1091;&#1082;&#1090;&#1086;&#1088;_&#1047;&#1072;&#1085;&#1103;&#1090;&#1080;&#1077;.mp4" TargetMode="Externa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&#1042;&#1080;&#1076;&#1077;&#1086;&#1088;&#1086;&#1083;&#1080;&#1082;&#1080;/&#1052;&#1080;&#1088;%20&#1087;&#1088;&#1080;&#1088;&#1086;&#1076;&#1099;.mpg" TargetMode="External"/><Relationship Id="rId3" Type="http://schemas.openxmlformats.org/officeDocument/2006/relationships/hyperlink" Target="&#1088;&#1086;&#1083;&#1080;&#1082;&#1080;/&#1055;&#1088;&#1080;&#1084;&#1077;&#1088;%20&#1082;&#1086;&#1084;&#1087;&#1083;&#1077;&#1082;&#1090;&#1072;_&#1053;&#1072;&#1095;&#1072;&#1083;&#1100;&#1085;&#1072;&#1103;%20&#1096;&#1082;&#1086;&#1083;&#1072;.avi" TargetMode="External"/><Relationship Id="rId7" Type="http://schemas.openxmlformats.org/officeDocument/2006/relationships/image" Target="../media/image31.jpeg"/><Relationship Id="rId12" Type="http://schemas.openxmlformats.org/officeDocument/2006/relationships/hyperlink" Target="&#1088;&#1086;&#1083;&#1080;&#1082;&#1080;/&#1052;&#1080;&#1088;%20&#1087;&#1088;&#1080;&#1088;&#1086;&#1076;&#1099;.mp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Relationship Id="rId1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hyperlink" Target="&#1088;&#1086;&#1083;&#1080;&#1082;&#1080;/&#1048;&#1085;&#1090;&#1077;&#1088;&#1072;&#1082;&#1090;&#1080;&#1074;&#1085;&#1099;&#1077;%20&#1079;&#1072;&#1085;&#1103;&#1090;&#1080;&#1103;%20&#1074;%20&#1044;&#1054;&#1059;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2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4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6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hyperlink" Target="&#1088;&#1086;&#1083;&#1080;&#1082;&#1080;/&#1057;&#1077;&#1088;&#1080;&#1103;_&#1048;&#1085;&#1090;&#1077;&#1088;&#1072;&#1082;&#1072;&#1090;&#1080;&#1074;&#1085;&#1099;&#1077;%20&#1087;&#1083;&#1072;&#1082;&#1072;&#1090;&#1099;.avi" TargetMode="External"/><Relationship Id="rId5" Type="http://schemas.openxmlformats.org/officeDocument/2006/relationships/image" Target="../media/image76.jpeg"/><Relationship Id="rId10" Type="http://schemas.openxmlformats.org/officeDocument/2006/relationships/image" Target="../media/image68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5.png@01D11E47.7F68C920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68.png"/><Relationship Id="rId9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6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&#1088;&#1086;&#1083;&#1080;&#1082;&#1080;/&#1042;&#1080;&#1088;&#1090;&#1091;&#1072;&#1083;&#1100;&#1085;&#1099;&#1077;%20&#1083;&#1072;&#1073;&#1086;&#1088;&#1072;&#1090;&#1086;&#1088;&#1085;&#1099;&#1077;%20&#1088;&#1072;&#1073;&#1086;&#1090;&#1099;%20&#1087;&#1086;%20&#1092;&#1080;&#1079;&#1080;&#1082;&#1077;.avi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4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0" Type="http://schemas.openxmlformats.org/officeDocument/2006/relationships/image" Target="../media/image97.jpeg"/><Relationship Id="rId4" Type="http://schemas.openxmlformats.org/officeDocument/2006/relationships/hyperlink" Target="&#1088;&#1086;&#1083;&#1080;&#1082;&#1080;/&#1040;&#1079;&#1073;&#1091;&#1082;&#1072;%20&#1080;&#1089;&#1082;&#1091;&#1089;&#1089;&#1090;&#1074;&#1072;.mpg" TargetMode="External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6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chool@nd.r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dshershavin.MISHINA\Рабочий стол\1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305" y="2071684"/>
            <a:ext cx="4819716" cy="26990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3465" y="397857"/>
            <a:ext cx="836147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ОБРАЗОВАРИУМ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Образовательные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ресурсы и облачные сервисы 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3600" b="1" dirty="0">
              <a:solidFill>
                <a:srgbClr val="ECF5D7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7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7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7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ru-RU" sz="1000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1000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«Новый Диск», 201</a:t>
            </a: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5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63466" y="1147743"/>
            <a:ext cx="238347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Серия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«Фантазёры»</a:t>
            </a:r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5008922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1214414" y="4467539"/>
            <a:ext cx="3381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4" action="ppaction://hlinkfile"/>
              </a:rPr>
              <a:t>Фантазёры.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4" action="ppaction://hlinkfile"/>
              </a:rPr>
              <a:t>Волшебный конструктор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4572014"/>
            <a:ext cx="3381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Фантазёры.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Моя страна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450" y="1549386"/>
            <a:ext cx="1868162" cy="140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450" y="3046419"/>
            <a:ext cx="1868162" cy="140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6324" y="1566077"/>
            <a:ext cx="1977180" cy="140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2987" y="3046419"/>
            <a:ext cx="1867641" cy="142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3012" y="1512873"/>
            <a:ext cx="1920888" cy="14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96540" y="3046419"/>
            <a:ext cx="1947360" cy="14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993726" y="720774"/>
            <a:ext cx="547695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Интерактивные конструкторские среды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55570" y="709587"/>
            <a:ext cx="444530" cy="550560"/>
            <a:chOff x="555570" y="709587"/>
            <a:chExt cx="444530" cy="55056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5570" y="709587"/>
              <a:ext cx="393819" cy="54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Прямоугольник 25"/>
            <p:cNvSpPr/>
            <p:nvPr/>
          </p:nvSpPr>
          <p:spPr>
            <a:xfrm>
              <a:off x="785786" y="1214428"/>
              <a:ext cx="21431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7457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dshershavin.MISHINA\Рабочий стол\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6" y="1285866"/>
            <a:ext cx="7172260" cy="3586202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31" y="598608"/>
            <a:ext cx="624878" cy="54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93726" y="709587"/>
            <a:ext cx="715654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наглядно-дидактические пособия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Электронные ресурсы для изучения различных предметов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 descr="F:\Разработки\КОНКУРСЫ\ИИСС\_на 3 этап\Учимся правильно говорить\_для сайта\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577" y="1658925"/>
            <a:ext cx="1431872" cy="1074364"/>
          </a:xfrm>
          <a:prstGeom prst="rect">
            <a:avLst/>
          </a:prstGeom>
          <a:noFill/>
          <a:ln w="0">
            <a:noFill/>
          </a:ln>
          <a:effectLst/>
        </p:spPr>
      </p:pic>
      <p:pic>
        <p:nvPicPr>
          <p:cNvPr id="22" name="Picture 7" descr="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953" y="2790828"/>
            <a:ext cx="1414285" cy="107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Documents and Settings\dshershavin.MISHINA\Рабочий стол\Математика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090" y="2827341"/>
            <a:ext cx="1414285" cy="1065918"/>
          </a:xfrm>
          <a:prstGeom prst="rect">
            <a:avLst/>
          </a:prstGeom>
          <a:noFill/>
        </p:spPr>
      </p:pic>
      <p:pic>
        <p:nvPicPr>
          <p:cNvPr id="1029" name="Picture 5" descr="C:\Documents and Settings\dshershavin.MISHINA\Рабочий стол\02_Bukvariya_Obuchenie_Chteniyu_PM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3466" y="1658925"/>
            <a:ext cx="1379790" cy="1034843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4389434" y="1841490"/>
            <a:ext cx="5002281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Демонстрационные материалы  (плакаты, </a:t>
            </a:r>
          </a:p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таблицы, схемы, иллюстрации) 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Анимации и модели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Упражнения и задания на закрепление 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Дикторский текст и музыкальные фрагменты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16409" y="1991013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316409" y="2498724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316409" y="2790828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322873" y="3082932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598608"/>
            <a:ext cx="624878" cy="54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93726" y="709587"/>
            <a:ext cx="715654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hlinkClick r:id="rId3" action="ppaction://hlinkfile"/>
              </a:rPr>
              <a:t>наглядно-дидактические пособия</a:t>
            </a:r>
            <a:endParaRPr lang="ru-RU" sz="19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0" y="5008922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8" descr="\\Pm-server2\Common\Кривохижина_Татьяна\на_страничку_НД\Развитие речи. Программно-методический комплекс\01_RazvitieRec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540" y="1203598"/>
            <a:ext cx="168000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240312"/>
            <a:ext cx="1674243" cy="1260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" name="Picture 4" descr="F:\Разработки\_Буквария\_НОВОЕ\_Скриншоты\_НОВОЕ\_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1239602"/>
            <a:ext cx="168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1" descr="\\Pm-server2\common\Кривохижина Татьяна\на страничку НД\Программно-методический комплекс. Страна Лингвиния. Русский язык в алгоритмах, стихаха и рисунках\skreen\02_Strana_Lingviniya_PM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1240312"/>
            <a:ext cx="168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431540" y="2571750"/>
            <a:ext cx="1711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Развитие речи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71737" y="2571750"/>
            <a:ext cx="1571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Буквария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 Обучение чтению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714876" y="2571750"/>
            <a:ext cx="1785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Литературное чтение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786446" y="2571750"/>
            <a:ext cx="36364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Страна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Лингвиния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3" descr="\\Pm-server2\common\Кривохижина Татьяна\на страничку НД\Интерактивные наглядные пособия. Начальная математика\08_INP_NachMate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3071816"/>
            <a:ext cx="1679553" cy="1260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0" y="4500576"/>
            <a:ext cx="23574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Начальная математика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7" descr="_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3174" y="3143254"/>
            <a:ext cx="1654958" cy="126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2571736" y="4572014"/>
            <a:ext cx="1857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Академия младшего школьника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6314" y="3071816"/>
            <a:ext cx="1659443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Прямоугольник 25"/>
          <p:cNvSpPr/>
          <p:nvPr/>
        </p:nvSpPr>
        <p:spPr>
          <a:xfrm>
            <a:off x="4572000" y="4572014"/>
            <a:ext cx="2143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2" action="ppaction://hlinkfile"/>
              </a:rPr>
              <a:t>Мир </a:t>
            </a:r>
            <a:r>
              <a:rPr lang="ru-RU" sz="1200" b="1" dirty="0" smtClean="0">
                <a:latin typeface="Arial" pitchFamily="34" charset="0"/>
                <a:cs typeface="Arial" pitchFamily="34" charset="0"/>
                <a:hlinkClick r:id="rId13" action="ppaction://hlinkfile"/>
              </a:rPr>
              <a:t>природы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29454" y="3071816"/>
            <a:ext cx="169218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>
          <a:xfrm>
            <a:off x="7072330" y="4500576"/>
            <a:ext cx="1497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Мир музыки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1000100" y="1071552"/>
            <a:ext cx="457193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Серия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«Электронные плакаты и тесты»</a:t>
            </a:r>
          </a:p>
          <a:p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Инфографика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и тесты по основным разделам курса</a:t>
            </a:r>
          </a:p>
          <a:p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25947" y="1576596"/>
            <a:ext cx="50022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Обучение грамоте. 1–2 класс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(2 продукта)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Русский язык. 1–4 класс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(4 продуктов) 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Литературное чтение. 1–4 класс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(4 продукта) 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Математика. 1–4 класс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(5 продуктов)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Английский язык. 1–4 класс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(4 продукта)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Окружающий мир. 1–4 класс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(5 продуктов)</a:t>
            </a:r>
          </a:p>
        </p:txBody>
      </p:sp>
      <p:sp>
        <p:nvSpPr>
          <p:cNvPr id="28" name="Овал 27"/>
          <p:cNvSpPr/>
          <p:nvPr/>
        </p:nvSpPr>
        <p:spPr>
          <a:xfrm>
            <a:off x="4316409" y="1768464"/>
            <a:ext cx="73026" cy="73026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316409" y="2133594"/>
            <a:ext cx="73026" cy="73026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316409" y="2462211"/>
            <a:ext cx="73026" cy="73026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316409" y="2790828"/>
            <a:ext cx="73026" cy="73026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316409" y="3484575"/>
            <a:ext cx="73026" cy="73026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 descr="C:\Documents and Settings\dshershavin.MISHINA\Рабочий стол\D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5" y="1620378"/>
            <a:ext cx="4060818" cy="3666016"/>
          </a:xfrm>
          <a:prstGeom prst="rect">
            <a:avLst/>
          </a:prstGeom>
          <a:noFill/>
        </p:spPr>
      </p:pic>
      <p:pic>
        <p:nvPicPr>
          <p:cNvPr id="35" name="Рисунок 34" descr="1.JPG"/>
          <p:cNvPicPr/>
          <p:nvPr/>
        </p:nvPicPr>
        <p:blipFill>
          <a:blip r:embed="rId4" cstate="print"/>
          <a:stretch>
            <a:fillRect/>
          </a:stretch>
        </p:blipFill>
        <p:spPr>
          <a:xfrm rot="21331817">
            <a:off x="1987056" y="3214598"/>
            <a:ext cx="1551323" cy="11895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Рисунок 35" descr="okr_2_6 Деревья кустарники травы  okr_priroda_07 Ярусы леса.jpg"/>
          <p:cNvPicPr/>
          <p:nvPr/>
        </p:nvPicPr>
        <p:blipFill>
          <a:blip r:embed="rId5" cstate="print"/>
          <a:stretch>
            <a:fillRect/>
          </a:stretch>
        </p:blipFill>
        <p:spPr>
          <a:xfrm rot="21331817">
            <a:off x="232344" y="3387006"/>
            <a:ext cx="1529764" cy="11350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7" name="Рисунок 3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31817">
            <a:off x="1913176" y="1936089"/>
            <a:ext cx="1536206" cy="116702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8" name="Рисунок 37" descr="1.JPG"/>
          <p:cNvPicPr/>
          <p:nvPr/>
        </p:nvPicPr>
        <p:blipFill>
          <a:blip r:embed="rId7" cstate="print"/>
          <a:stretch>
            <a:fillRect/>
          </a:stretch>
        </p:blipFill>
        <p:spPr>
          <a:xfrm rot="21331817">
            <a:off x="117390" y="2082861"/>
            <a:ext cx="1555058" cy="117674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Овал 38"/>
          <p:cNvSpPr/>
          <p:nvPr/>
        </p:nvSpPr>
        <p:spPr>
          <a:xfrm>
            <a:off x="4316409" y="3119445"/>
            <a:ext cx="73026" cy="73026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544" y="663538"/>
            <a:ext cx="620721" cy="5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6031" y="598608"/>
            <a:ext cx="624878" cy="54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993726" y="709587"/>
            <a:ext cx="715654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наглядно-дидактические пособия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44" y="600048"/>
            <a:ext cx="620721" cy="62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993726" y="709587"/>
            <a:ext cx="715654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Образовательные комплексы для интерактивной доски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Разнотипные материалы для учебных занятий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06870" y="1439847"/>
            <a:ext cx="386670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Каждый продукт серии содержит: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89434" y="1841490"/>
            <a:ext cx="5002281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целостное </a:t>
            </a: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мультимедийное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занятие 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подробный сценарий занятия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видеозапись занятия или урока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элементы предметной среды</a:t>
            </a:r>
          </a:p>
        </p:txBody>
      </p:sp>
      <p:sp>
        <p:nvSpPr>
          <p:cNvPr id="25" name="Овал 24"/>
          <p:cNvSpPr/>
          <p:nvPr/>
        </p:nvSpPr>
        <p:spPr>
          <a:xfrm>
            <a:off x="4316409" y="1991013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316409" y="2279646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316409" y="2575221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322873" y="2863854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C:\Documents and Settings\dshershavin.MISHINA\Рабочий стол\5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005" y="1549386"/>
            <a:ext cx="3610190" cy="246322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44" y="600048"/>
            <a:ext cx="620721" cy="62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93726" y="709587"/>
            <a:ext cx="715654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Образовательные комплексы для интерактивной доски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357568"/>
            <a:ext cx="196732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571618"/>
            <a:ext cx="1955252" cy="129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556" y="1643056"/>
            <a:ext cx="183225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1643056"/>
            <a:ext cx="1892223" cy="122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3357568"/>
            <a:ext cx="1914295" cy="122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63466" y="1147743"/>
            <a:ext cx="444807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Серия 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700" b="1" dirty="0" smtClean="0">
                <a:latin typeface="Arial" pitchFamily="34" charset="0"/>
                <a:cs typeface="Arial" pitchFamily="34" charset="0"/>
                <a:hlinkClick r:id="rId9" action="ppaction://hlinkfile"/>
              </a:rPr>
              <a:t>Интерактивные занятия в ДОУ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3357569"/>
            <a:ext cx="1643074" cy="128043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2" y="3357568"/>
            <a:ext cx="1675571" cy="1214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714480" y="2928940"/>
            <a:ext cx="1785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 спорт, ты </a:t>
            </a:r>
            <a:r>
              <a:rPr lang="ru-RU" sz="1200" dirty="0" smtClean="0"/>
              <a:t>—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мир!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57818" y="4714890"/>
            <a:ext cx="32147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Зачем божьей коровке чёрные точки?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86446" y="2928940"/>
            <a:ext cx="2143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Прогулка по лесу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57290" y="4714890"/>
            <a:ext cx="2143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Прогулка в зимнем парке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72330" y="1500180"/>
            <a:ext cx="1994313" cy="129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027" y="3119445"/>
            <a:ext cx="1221044" cy="92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32" y="3302010"/>
            <a:ext cx="989011" cy="89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233" y="673074"/>
            <a:ext cx="604493" cy="47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93726" y="709587"/>
            <a:ext cx="715654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Игровые диагностические среды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Прямоугольник 25"/>
          <p:cNvSpPr/>
          <p:nvPr/>
        </p:nvSpPr>
        <p:spPr>
          <a:xfrm>
            <a:off x="4357686" y="1857370"/>
            <a:ext cx="500228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Интерактивное лото с набором сюжетных тематических картинок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Наглядный раздел для работы в режиме обучения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Отчеты с интерпретациями ответов</a:t>
            </a:r>
          </a:p>
          <a:p>
            <a:endParaRPr lang="ru-RU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16409" y="1991013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316409" y="2484714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21314989">
            <a:off x="17132" y="2710808"/>
            <a:ext cx="33813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Диагностическое лото.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Формирование основ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безопасности у детей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21314989">
            <a:off x="-161745" y="3979740"/>
            <a:ext cx="21094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Диагностическое лото.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Социально-личностное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развитие дошкольника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1314989">
            <a:off x="1136965" y="3813883"/>
            <a:ext cx="33813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Диагностическое лото.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Социально-личностное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развитие младшего школьника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8395" y="2024055"/>
            <a:ext cx="394980" cy="69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1000100" y="1071552"/>
            <a:ext cx="5699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Мониторинг и диагностика, проведение коррекционной работы</a:t>
            </a:r>
            <a:endParaRPr lang="ru-RU" sz="1200" dirty="0"/>
          </a:p>
        </p:txBody>
      </p:sp>
      <p:sp>
        <p:nvSpPr>
          <p:cNvPr id="22" name="Овал 21"/>
          <p:cNvSpPr/>
          <p:nvPr/>
        </p:nvSpPr>
        <p:spPr>
          <a:xfrm>
            <a:off x="4286248" y="2786064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 rot="21366576">
            <a:off x="-243799" y="1860371"/>
            <a:ext cx="4290403" cy="299817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59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6958" y="1285866"/>
            <a:ext cx="2210085" cy="138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33" y="673074"/>
            <a:ext cx="604493" cy="47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93726" y="709587"/>
            <a:ext cx="715654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Игровые диагностические среды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2428860" y="2786064"/>
            <a:ext cx="4110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Формирование основ безопасности у детей</a:t>
            </a: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285866"/>
            <a:ext cx="1928826" cy="144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285866"/>
            <a:ext cx="1740113" cy="13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3214692"/>
            <a:ext cx="1857388" cy="13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3214692"/>
            <a:ext cx="180976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3286130"/>
            <a:ext cx="1731958" cy="12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750067" y="4643452"/>
            <a:ext cx="76438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Социально-личностное развитие дошкольника / младшего школьника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0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8"/>
            <a:ext cx="1387494" cy="194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-125435" y="2786064"/>
            <a:ext cx="312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Интерактивные плакаты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572014"/>
            <a:ext cx="36878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Виртуальные лабораторные работы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214692"/>
            <a:ext cx="1751978" cy="136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</a:t>
            </a:r>
            <a:endParaRPr lang="ru-RU" sz="23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Группа 13"/>
          <p:cNvGrpSpPr/>
          <p:nvPr/>
        </p:nvGrpSpPr>
        <p:grpSpPr>
          <a:xfrm>
            <a:off x="6900984" y="1142990"/>
            <a:ext cx="814288" cy="1208105"/>
            <a:chOff x="6258042" y="1220769"/>
            <a:chExt cx="814288" cy="120810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58042" y="1220769"/>
              <a:ext cx="721756" cy="1158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Прямоугольник 12"/>
            <p:cNvSpPr/>
            <p:nvPr/>
          </p:nvSpPr>
          <p:spPr>
            <a:xfrm>
              <a:off x="6643702" y="2285998"/>
              <a:ext cx="428628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786050" y="2764039"/>
            <a:ext cx="312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Электронные плакаты и тесты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018070"/>
            <a:ext cx="1857388" cy="176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143636" y="2571750"/>
            <a:ext cx="2643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Интерактивные творческие задания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00464" y="4500576"/>
            <a:ext cx="514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наглядно-дидактические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пособия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05140" y="3181779"/>
            <a:ext cx="1477124" cy="134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596" y="698407"/>
            <a:ext cx="312483" cy="43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4500562" y="1643056"/>
            <a:ext cx="4987962" cy="116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Экономическая география регионов мира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География материков: история открытий и население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История России (IX–XVII вв.)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История России (XVII–XIX вв.)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61626" y="642924"/>
            <a:ext cx="79308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Серия «Интерактивные плакаты»</a:t>
            </a:r>
          </a:p>
          <a:p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образовательные комплексы для использования с интерактивной доской</a:t>
            </a:r>
          </a:p>
          <a:p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1" name="Picture 9" descr="C:\Documents and Settings\dshershavin.MISHINA\Рабочий стол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357304"/>
            <a:ext cx="1503076" cy="1098453"/>
          </a:xfrm>
          <a:prstGeom prst="rect">
            <a:avLst/>
          </a:prstGeom>
          <a:noFill/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9651" y="1347614"/>
            <a:ext cx="1486043" cy="107810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Рисунок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571750"/>
            <a:ext cx="1503077" cy="1069497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786196"/>
            <a:ext cx="1520096" cy="117193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4786314" y="1357304"/>
            <a:ext cx="384368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Общественно-научные предметы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57752" y="3000378"/>
            <a:ext cx="138852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Филология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484655" y="3357568"/>
            <a:ext cx="4659345" cy="107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Русский язык. Части речи. Морфология 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buClr>
                <a:schemeClr val="tx2">
                  <a:lumMod val="60000"/>
                  <a:lumOff val="40000"/>
                </a:schemeClr>
              </a:buClr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   современного русского языка и культура речи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Английский язык. Грамматика: части речи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Английский язык. Грамматика: глагол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2571750"/>
            <a:ext cx="1401574" cy="108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3786196"/>
            <a:ext cx="1571636" cy="117837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</a:t>
            </a:r>
            <a:endParaRPr lang="ru-RU" sz="23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59558"/>
            <a:ext cx="7487874" cy="44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00100" y="428610"/>
            <a:ext cx="2081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ОБРАЗОВАРИУМ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572000" y="1463726"/>
            <a:ext cx="147040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Математика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00562" y="1857370"/>
            <a:ext cx="3490929" cy="58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Стереометрия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Графики функций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2571750"/>
            <a:ext cx="37298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 err="1" smtClean="0">
                <a:latin typeface="Arial" pitchFamily="34" charset="0"/>
                <a:cs typeface="Arial" pitchFamily="34" charset="0"/>
              </a:rPr>
              <a:t>Естественно-научные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предметы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3071816"/>
            <a:ext cx="3490929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Биология человека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Химические реакции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Молекулярная физика. Части 1 и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</a:t>
            </a:r>
            <a:endParaRPr lang="ru-RU" sz="23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\\Pm-server2\common\О.Бубнова\New Folder\6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2568" y="3781903"/>
            <a:ext cx="1514551" cy="114485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8218" y="2542622"/>
            <a:ext cx="1509468" cy="113980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705" y="2542104"/>
            <a:ext cx="1515898" cy="1121765"/>
          </a:xfrm>
          <a:prstGeom prst="roundRect">
            <a:avLst>
              <a:gd name="adj" fmla="val 150"/>
            </a:avLst>
          </a:prstGeom>
          <a:solidFill>
            <a:srgbClr val="FFFFFF">
              <a:shade val="85000"/>
            </a:srgbClr>
          </a:solidFill>
          <a:ln w="9525">
            <a:noFill/>
            <a:round/>
            <a:headEnd/>
            <a:tailEnd/>
          </a:ln>
        </p:spPr>
      </p:pic>
      <p:pic>
        <p:nvPicPr>
          <p:cNvPr id="26" name="Picture 10" descr="C:\Documents and Settings\dshershavin.MISHINA\Рабочий стол\35-(1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284" y="3750895"/>
            <a:ext cx="1515898" cy="11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12" descr="C:\Documents and Settings\dshershavin.MISHINA\Рабочий стол\Физи1к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92639" y="1317318"/>
            <a:ext cx="1465334" cy="10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11" descr="C:\Documents and Settings\dshershavin.MISHINA\Рабочий стол\15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356" y="1317633"/>
            <a:ext cx="1515897" cy="110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596" y="698407"/>
            <a:ext cx="312483" cy="43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961626" y="642924"/>
            <a:ext cx="793085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Серия «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file"/>
              </a:rPr>
              <a:t>Интерактивные плакаты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образовательные комплексы для использования с интерактивной доской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3201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10100" y="1755532"/>
            <a:ext cx="5002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Русский язык. 5–11 класс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(6 продуктов)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Литература. 5–9 класс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(5 продуктов) 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Биология. 6–11 класс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(9 продуктов) 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Физика. 7–11 класс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(5 продуктов)</a:t>
            </a:r>
          </a:p>
          <a:p>
            <a:pPr marL="182563" indent="-182563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Химия. 8–11 класс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(4 продукта)</a:t>
            </a:r>
          </a:p>
        </p:txBody>
      </p:sp>
      <p:sp>
        <p:nvSpPr>
          <p:cNvPr id="8" name="Овал 7"/>
          <p:cNvSpPr/>
          <p:nvPr/>
        </p:nvSpPr>
        <p:spPr>
          <a:xfrm>
            <a:off x="4500562" y="1974610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500562" y="2303227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00562" y="2668357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500562" y="3033487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500562" y="3398617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596" y="709545"/>
            <a:ext cx="312483" cy="43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</a:t>
            </a:r>
            <a:endParaRPr lang="ru-RU" sz="23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Рисунок 29" descr="cid:image005.png@01D11E47.7F68C920"/>
          <p:cNvPicPr>
            <a:picLocks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47608" y="3187319"/>
            <a:ext cx="1716111" cy="128708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1" name="Рисунок 30" descr="1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5823" y="3223832"/>
            <a:ext cx="1716111" cy="128708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2" name="Рисунок 31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608" y="1571618"/>
            <a:ext cx="1716111" cy="12870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Рисунок 32" descr="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5823" y="1571618"/>
            <a:ext cx="1716111" cy="131446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000100" y="642924"/>
            <a:ext cx="782037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Серия «Электронные плакаты и тесты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eaLnBrk="0" hangingPunct="0">
              <a:buFont typeface="Arial" charset="0"/>
              <a:buNone/>
              <a:defRPr/>
            </a:pPr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Инфографика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и тесты по основным разделам курса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4627" y="1357304"/>
            <a:ext cx="5002281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Интерактивные творческие задания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. Биология 7–9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Интерактивные творческие задания.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Химия 8–9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Интерактивные творческие задания.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Физика 7–9</a:t>
            </a:r>
          </a:p>
          <a:p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Разнотипные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разноуровневые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творческие задания для реализации системно-</a:t>
            </a: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деятельностного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подхода: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составление схем, таблиц, классификаций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ролевые игры, тесты, кроссворды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создание опорных конспектов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формирование подробных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отчетов для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самоконтроля</a:t>
            </a:r>
          </a:p>
          <a:p>
            <a:pPr>
              <a:lnSpc>
                <a:spcPct val="150000"/>
              </a:lnSpc>
            </a:pPr>
            <a:endParaRPr lang="ru-RU" sz="15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1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138608" y="1571618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138608" y="1928808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138608" y="2284410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</a:t>
            </a:r>
            <a:endParaRPr lang="ru-RU" sz="23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93726" y="642924"/>
            <a:ext cx="693747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Интерактивные творческие задания</a:t>
            </a:r>
            <a:endPara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Сборники интерактивных творческих заданий для развития самостоятельной учебно-познавательной деятельности</a:t>
            </a:r>
          </a:p>
        </p:txBody>
      </p:sp>
      <p:sp>
        <p:nvSpPr>
          <p:cNvPr id="15" name="Овал 14"/>
          <p:cNvSpPr/>
          <p:nvPr/>
        </p:nvSpPr>
        <p:spPr>
          <a:xfrm>
            <a:off x="4143372" y="3571882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143372" y="3927484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143372" y="4214824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143372" y="4570426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642910" y="812725"/>
            <a:ext cx="406428" cy="714380"/>
            <a:chOff x="665110" y="714362"/>
            <a:chExt cx="406428" cy="71438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5110" y="714362"/>
              <a:ext cx="336944" cy="54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Прямоугольник 21"/>
            <p:cNvSpPr/>
            <p:nvPr/>
          </p:nvSpPr>
          <p:spPr>
            <a:xfrm>
              <a:off x="714348" y="1214428"/>
              <a:ext cx="357190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Picture 4" descr="C:\Documents and Settings\dshershavin.MISHINA\Рабочий стол\6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905" y="1785932"/>
            <a:ext cx="1676802" cy="1258388"/>
          </a:xfrm>
          <a:prstGeom prst="rect">
            <a:avLst/>
          </a:prstGeom>
          <a:noFill/>
        </p:spPr>
      </p:pic>
      <p:pic>
        <p:nvPicPr>
          <p:cNvPr id="33" name="Picture 5" descr="C:\Documents and Settings\dshershavin.MISHINA\Рабочий стол\8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256" y="3214692"/>
            <a:ext cx="1676802" cy="1258388"/>
          </a:xfrm>
          <a:prstGeom prst="rect">
            <a:avLst/>
          </a:prstGeom>
          <a:noFill/>
        </p:spPr>
      </p:pic>
      <p:pic>
        <p:nvPicPr>
          <p:cNvPr id="34" name="Picture 6" descr="C:\Documents and Settings\dshershavin.MISHINA\Рабочий стол\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6702" y="1785932"/>
            <a:ext cx="1676802" cy="1258388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35" name="Picture 7" descr="C:\Documents and Settings\dshershavin.MISHINA\Рабочий стол\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214692"/>
            <a:ext cx="1676802" cy="125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492" y="598065"/>
            <a:ext cx="810712" cy="75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92083" y="1357304"/>
            <a:ext cx="7740756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Повторение теории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Проблемный вопрос, на который необходимо найти ответ практическим путем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Экспериментальные задания для решения проблемы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Дополнительные вопросы для проверки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Фиксирование результатов в отчете</a:t>
            </a:r>
          </a:p>
        </p:txBody>
      </p:sp>
      <p:sp>
        <p:nvSpPr>
          <p:cNvPr id="8" name="Овал 7"/>
          <p:cNvSpPr/>
          <p:nvPr/>
        </p:nvSpPr>
        <p:spPr>
          <a:xfrm>
            <a:off x="519057" y="1491487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19057" y="1747078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19057" y="2075695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C:\Documents and Settings\dshershavin.MISHINA\Рабочий стол\Untitled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8940"/>
            <a:ext cx="9144000" cy="1857264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>
            <a:off x="519057" y="2367799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19057" y="2659903"/>
            <a:ext cx="73026" cy="73026"/>
          </a:xfrm>
          <a:prstGeom prst="ellipse">
            <a:avLst/>
          </a:prstGeom>
          <a:solidFill>
            <a:srgbClr val="389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</a:t>
            </a:r>
            <a:endParaRPr lang="ru-RU" sz="23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0100" y="649287"/>
            <a:ext cx="693747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file"/>
              </a:rPr>
              <a:t>Виртуальные лабораторные работы по физике</a:t>
            </a:r>
            <a:endParaRPr lang="ru-RU" sz="19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познавательно-исследовательской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545318" y="1635646"/>
            <a:ext cx="4247902" cy="4080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Лекции с мультимедийным сопровождением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Интерактивные тестовые задания в конце каждого урока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Виртуальный музей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Дополнительный справочный материал.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3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Разделы программы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300" dirty="0" err="1" smtClean="0">
                <a:latin typeface="Arial" pitchFamily="34" charset="0"/>
                <a:cs typeface="Arial" pitchFamily="34" charset="0"/>
              </a:rPr>
              <a:t>Библиотека</a:t>
            </a:r>
            <a:endParaRPr lang="en-GB" sz="1300" dirty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300" dirty="0" err="1" smtClean="0">
                <a:latin typeface="Arial" pitchFamily="34" charset="0"/>
                <a:cs typeface="Arial" pitchFamily="34" charset="0"/>
              </a:rPr>
              <a:t>Комната</a:t>
            </a:r>
            <a:r>
              <a:rPr lang="en-GB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300" dirty="0" err="1" smtClean="0">
                <a:latin typeface="Arial" pitchFamily="34" charset="0"/>
                <a:cs typeface="Arial" pitchFamily="34" charset="0"/>
              </a:rPr>
              <a:t>отдыха</a:t>
            </a:r>
            <a:endParaRPr lang="ru-RU" sz="1300" dirty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300" dirty="0" err="1" smtClean="0">
                <a:latin typeface="Arial" pitchFamily="34" charset="0"/>
                <a:cs typeface="Arial" pitchFamily="34" charset="0"/>
              </a:rPr>
              <a:t>Запасники</a:t>
            </a:r>
            <a:endParaRPr lang="ru-RU" sz="1300" dirty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300" dirty="0" err="1" smtClean="0">
                <a:latin typeface="Arial" pitchFamily="34" charset="0"/>
                <a:cs typeface="Arial" pitchFamily="34" charset="0"/>
              </a:rPr>
              <a:t>Факультатив</a:t>
            </a:r>
            <a:r>
              <a:rPr lang="en-GB" sz="13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Виртуальный экзаменационный кабинет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300" dirty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</a:t>
            </a:r>
            <a:endParaRPr lang="ru-RU" sz="23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61626" y="642924"/>
            <a:ext cx="79308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Мультимедийные  наглядно-дидактические пособия. </a:t>
            </a:r>
          </a:p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file"/>
              </a:rPr>
              <a:t>Азбука искусства </a:t>
            </a:r>
            <a:endParaRPr lang="ru-RU" sz="19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477" y="768242"/>
            <a:ext cx="441029" cy="402218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9819" r="9312"/>
          <a:stretch>
            <a:fillRect/>
          </a:stretch>
        </p:blipFill>
        <p:spPr bwMode="auto">
          <a:xfrm>
            <a:off x="2388776" y="1444821"/>
            <a:ext cx="1393009" cy="1076321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238" y="2705004"/>
            <a:ext cx="1442874" cy="1083007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238" y="1445070"/>
            <a:ext cx="1478758" cy="1076321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49626" y="2707010"/>
            <a:ext cx="1432159" cy="107464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0" cstate="print"/>
          <a:srcRect l="12976" r="14999"/>
          <a:stretch>
            <a:fillRect/>
          </a:stretch>
        </p:blipFill>
        <p:spPr bwMode="auto">
          <a:xfrm>
            <a:off x="599084" y="3971624"/>
            <a:ext cx="1323260" cy="104039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1" cstate="print"/>
          <a:srcRect l="11903" r="8717"/>
          <a:stretch>
            <a:fillRect/>
          </a:stretch>
        </p:blipFill>
        <p:spPr bwMode="auto">
          <a:xfrm>
            <a:off x="2341051" y="3965115"/>
            <a:ext cx="1366853" cy="10682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65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545318" y="1635646"/>
            <a:ext cx="4247902" cy="2921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Интерактивные обучающие модули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Тренировочные и контрольные модули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Автоматическая проверка и рекомендации по учебной траектории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Дополнительный справочный материал.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3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Разделы программы</a:t>
            </a: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Счет 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лет в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истории</a:t>
            </a:r>
            <a:endParaRPr lang="en-GB" sz="1300" dirty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Историческая карта</a:t>
            </a:r>
            <a:endParaRPr lang="en-GB" sz="1300" dirty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Исторические источники</a:t>
            </a:r>
            <a:endParaRPr lang="en-GB" sz="1300" dirty="0"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7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</a:t>
            </a:r>
            <a:endParaRPr lang="ru-RU" sz="23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61626" y="642924"/>
            <a:ext cx="79308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Мультимедийные  наглядно-дидактические пособия. </a:t>
            </a:r>
          </a:p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Учимся изучать историю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477" y="768242"/>
            <a:ext cx="441029" cy="402218"/>
          </a:xfrm>
          <a:prstGeom prst="rect">
            <a:avLst/>
          </a:prstGeom>
        </p:spPr>
      </p:pic>
      <p:pic>
        <p:nvPicPr>
          <p:cNvPr id="14" name="Picture 2" descr="F:\MSI\Учимся изучать историю. Работа с датами, картами, первоисточниками\Скриншоты\4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0053" y="3463300"/>
            <a:ext cx="1765883" cy="1412706"/>
          </a:xfrm>
          <a:prstGeom prst="rect">
            <a:avLst/>
          </a:prstGeom>
          <a:noFill/>
          <a:effectLst/>
        </p:spPr>
      </p:pic>
      <p:pic>
        <p:nvPicPr>
          <p:cNvPr id="15" name="Picture 2" descr="F:\MSI\Учимся изучать историю. Работа с датами, картами, первоисточниками\Скриншоты\5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668" y="3471498"/>
            <a:ext cx="1755636" cy="1404508"/>
          </a:xfrm>
          <a:prstGeom prst="rect">
            <a:avLst/>
          </a:prstGeom>
          <a:noFill/>
          <a:effectLst/>
        </p:spPr>
      </p:pic>
      <p:pic>
        <p:nvPicPr>
          <p:cNvPr id="17" name="Picture 5" descr="F:\MSI\Учимся изучать историю. Работа с датами, картами, первоисточниками\Скриншоты\2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036" y="1577723"/>
            <a:ext cx="1755636" cy="1404509"/>
          </a:xfrm>
          <a:prstGeom prst="rect">
            <a:avLst/>
          </a:prstGeom>
          <a:noFill/>
          <a:effectLst/>
        </p:spPr>
      </p:pic>
      <p:pic>
        <p:nvPicPr>
          <p:cNvPr id="18" name="Picture 6" descr="F:\MSI\Учимся изучать историю. Работа с датами, картами, первоисточниками\Скриншоты\6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0053" y="1573267"/>
            <a:ext cx="1761206" cy="1408965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xmlns="" val="19925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77188"/>
            <a:ext cx="9144000" cy="4214842"/>
          </a:xfrm>
          <a:prstGeom prst="rect">
            <a:avLst/>
          </a:prstGeom>
          <a:solidFill>
            <a:srgbClr val="EA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AF1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6"/>
            <a:ext cx="8229600" cy="579821"/>
          </a:xfrm>
        </p:spPr>
        <p:txBody>
          <a:bodyPr>
            <a:normAutofit/>
          </a:bodyPr>
          <a:lstStyle/>
          <a:p>
            <a:pPr algn="l">
              <a:spcBef>
                <a:spcPts val="1200"/>
              </a:spcBef>
            </a:pPr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ОБРАЗОВАРИУМ сегодня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662" y="1092470"/>
            <a:ext cx="365195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Апробационная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площадка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применения онлайн ресурсов на всех уровнях образования </a:t>
            </a: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Методическая копилка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лучших разработок учителей</a:t>
            </a: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Площадка, где можно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поделиться профессиональными наработками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Компонент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программ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курсов повышения квалификации</a:t>
            </a: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Разнообразные образовательные ресурсы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партнеров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21260">
            <a:off x="3816022" y="991091"/>
            <a:ext cx="5241366" cy="346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714362"/>
            <a:ext cx="9144000" cy="4429138"/>
          </a:xfrm>
          <a:prstGeom prst="rect">
            <a:avLst/>
          </a:prstGeom>
          <a:solidFill>
            <a:srgbClr val="EA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AF1F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86" y="850856"/>
            <a:ext cx="3578274" cy="3244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Прислать заявку на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е-mail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2563" indent="-182563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   school@nd.ru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Заполнить анкету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апробационной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площадки и отправить на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е-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mail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marL="182563" indent="-182563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                school@nd.ru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2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Зарегистрироваться в личном кабинете</a:t>
            </a: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C:\Documents and Settings\dshershavin.MISHINA\Рабочий стол\1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739" y="2640040"/>
            <a:ext cx="259261" cy="28889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142858"/>
            <a:ext cx="8300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ОБРАЗОВАРИУМ. Апробация</a:t>
            </a:r>
          </a:p>
        </p:txBody>
      </p:sp>
      <p:pic>
        <p:nvPicPr>
          <p:cNvPr id="11" name="Picture 3" descr="C:\Documents and Settings\dshershavin.MISHINA\Рабочий стол\1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738" y="1661195"/>
            <a:ext cx="259261" cy="28889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94622">
            <a:off x="3265358" y="684584"/>
            <a:ext cx="6186832" cy="40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5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000114"/>
            <a:ext cx="9144000" cy="4143386"/>
          </a:xfrm>
          <a:prstGeom prst="rect">
            <a:avLst/>
          </a:prstGeom>
          <a:solidFill>
            <a:srgbClr val="EA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AF1F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81" y="1419622"/>
            <a:ext cx="31469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Приобретение подписки на два года по льготной цене </a:t>
            </a: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Методическая поддержка в любое время </a:t>
            </a: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Дипломы и сертификаты </a:t>
            </a: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Публикации авторских разработок на портале</a:t>
            </a: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177188"/>
            <a:ext cx="8698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ОБРАЗОВАРИУМ. Специальные условия для </a:t>
            </a:r>
            <a:r>
              <a:rPr lang="ru-RU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апробационных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площадок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44233">
            <a:off x="3478414" y="1045360"/>
            <a:ext cx="5842734" cy="38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071552"/>
            <a:ext cx="8990073" cy="4071948"/>
          </a:xfrm>
          <a:prstGeom prst="rect">
            <a:avLst/>
          </a:prstGeom>
          <a:solidFill>
            <a:srgbClr val="EA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73005" y="1142990"/>
            <a:ext cx="3698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На сайте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http://products.obr.nd.ru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182563" indent="-182563">
              <a:lnSpc>
                <a:spcPct val="150000"/>
              </a:lnSpc>
              <a:spcBef>
                <a:spcPts val="120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524" y="234918"/>
            <a:ext cx="9104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Как можно ознакомиться с </a:t>
            </a:r>
            <a:r>
              <a:rPr lang="ru-RU" sz="2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онлайн-ресурсами</a:t>
            </a:r>
            <a:endParaRPr lang="ru-RU" sz="23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C:\Documents and Settings\dshershavin.MISHINA\Рабочий стол\1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50435"/>
            <a:ext cx="5436096" cy="4393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Documents and Settings\dshershavin.MISHINA\Рабочий стол\Untitled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04124"/>
            <a:ext cx="8126647" cy="41393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7524" y="234918"/>
            <a:ext cx="9104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ОБРАЗОВАРИУМ. Пользовательский интерфейс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143122"/>
            <a:ext cx="19351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Фильтры 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для формирования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витрины ресурсов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3214692"/>
            <a:ext cx="193518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Дополнительные пользовательские возможности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3174" y="1069293"/>
            <a:ext cx="33957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Мгновенный поиск 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по ключевому слову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2066" y="1069293"/>
            <a:ext cx="35861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Ввести ключ доступа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23091" y="1855111"/>
            <a:ext cx="19351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Запустить приложение из витрины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00892" y="2714626"/>
            <a:ext cx="19351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...или зайти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на методическую страницу продукта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20" y="642924"/>
            <a:ext cx="910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Главная страница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714362"/>
            <a:ext cx="9144000" cy="3714776"/>
          </a:xfrm>
          <a:prstGeom prst="rect">
            <a:avLst/>
          </a:prstGeom>
          <a:solidFill>
            <a:srgbClr val="EA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AF1F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448" y="524070"/>
            <a:ext cx="3578274" cy="401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Зарегистрироваться в личном кабинете и обратиться по телефону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15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+7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(495)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785-65-13</a:t>
            </a:r>
          </a:p>
          <a:p>
            <a:pPr marL="182563" indent="-182563">
              <a:spcBef>
                <a:spcPts val="15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или оставить сообщение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е-mail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82563" indent="-182563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   school@nd.ru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2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Оплатить лицензию</a:t>
            </a:r>
          </a:p>
          <a:p>
            <a:pPr marL="182563" indent="-182563">
              <a:spcBef>
                <a:spcPts val="2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Получить ключ доступа (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токен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 от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зарегистрированного пользователя, при этом лично не регистрируясь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C:\Documents and Settings\dshershavin.MISHINA\Рабочий стол\1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140" y="1527389"/>
            <a:ext cx="251836" cy="323588"/>
          </a:xfrm>
          <a:prstGeom prst="rect">
            <a:avLst/>
          </a:prstGeom>
          <a:noFill/>
        </p:spPr>
      </p:pic>
      <p:pic>
        <p:nvPicPr>
          <p:cNvPr id="9" name="Picture 3" descr="C:\Documents and Settings\dshershavin.MISHINA\Рабочий стол\1_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715" y="2350184"/>
            <a:ext cx="259261" cy="28889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7524" y="234918"/>
            <a:ext cx="8300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Способы получения </a:t>
            </a:r>
            <a:r>
              <a:rPr lang="ru-RU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онлайн-доступа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к </a:t>
            </a:r>
            <a:r>
              <a:rPr lang="ru-RU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онлайн-ресурсам</a:t>
            </a:r>
            <a:endParaRPr lang="ru-RU" sz="22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5" name="Picture 7" descr="C:\Documents and Settings\dshershavin.MISHINA\Рабочий стол\1_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0701" y="571486"/>
            <a:ext cx="5783299" cy="4572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979" y="3512684"/>
            <a:ext cx="2957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Организация доступа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к отдельным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образовательным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ресурсам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524" y="234918"/>
            <a:ext cx="80088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Направления развития ОБРАЗОВАРИУМА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0053" y="3521088"/>
            <a:ext cx="1789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Возможность  скачивания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520" y="3484575"/>
            <a:ext cx="3067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Полная интеграция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с электронным журналом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 и дневником</a:t>
            </a:r>
          </a:p>
        </p:txBody>
      </p:sp>
      <p:pic>
        <p:nvPicPr>
          <p:cNvPr id="7170" name="Picture 2" descr="C:\Documents and Settings\dshershavin.MISHINA\Рабочий стол\1_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7993" y="1546858"/>
            <a:ext cx="2339120" cy="1691217"/>
          </a:xfrm>
          <a:prstGeom prst="rect">
            <a:avLst/>
          </a:prstGeom>
          <a:noFill/>
        </p:spPr>
      </p:pic>
      <p:pic>
        <p:nvPicPr>
          <p:cNvPr id="7171" name="Picture 3" descr="C:\Documents and Settings\dshershavin.MISHINA\Рабочий стол\1-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953" y="1476360"/>
            <a:ext cx="2396289" cy="1819846"/>
          </a:xfrm>
          <a:prstGeom prst="rect">
            <a:avLst/>
          </a:prstGeom>
          <a:noFill/>
        </p:spPr>
      </p:pic>
      <p:pic>
        <p:nvPicPr>
          <p:cNvPr id="2" name="Picture 2" descr="http://ustmil.ucoz.ru/stetvoy/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58143">
            <a:off x="6895873" y="278111"/>
            <a:ext cx="1855822" cy="1142382"/>
          </a:xfrm>
          <a:prstGeom prst="rect">
            <a:avLst/>
          </a:prstGeom>
          <a:noFill/>
        </p:spPr>
      </p:pic>
      <p:pic>
        <p:nvPicPr>
          <p:cNvPr id="5123" name="Picture 3" descr="C:\Documents and Settings\dshershavin.MISHINA\Рабочий стол\1_1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804855"/>
            <a:ext cx="621520" cy="695325"/>
          </a:xfrm>
          <a:prstGeom prst="rect">
            <a:avLst/>
          </a:prstGeom>
          <a:noFill/>
        </p:spPr>
      </p:pic>
      <p:pic>
        <p:nvPicPr>
          <p:cNvPr id="5124" name="Picture 4" descr="C:\Documents and Settings\dshershavin.MISHINA\Рабочий стол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1500180"/>
            <a:ext cx="240665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C:\Documents and Settings\dshershavin.MISHINA\Рабочий стол\Untitled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31590"/>
            <a:ext cx="6984776" cy="393475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-164554"/>
            <a:ext cx="785818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Благодарим за внимание!</a:t>
            </a:r>
          </a:p>
          <a:p>
            <a:pPr marL="182563" indent="-182563" algn="r">
              <a:spcBef>
                <a:spcPts val="15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+7 (495)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785-65-1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00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latin typeface="Arial" pitchFamily="34" charset="0"/>
                <a:cs typeface="Arial" pitchFamily="34" charset="0"/>
                <a:hlinkClick r:id="rId4"/>
              </a:rPr>
              <a:t>school@nd.ru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182563" indent="-182563" algn="r">
              <a:spcBef>
                <a:spcPts val="1500"/>
              </a:spcBef>
              <a:buClr>
                <a:schemeClr val="tx2">
                  <a:lumMod val="60000"/>
                  <a:lumOff val="40000"/>
                </a:schemeClr>
              </a:buClr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47625"/>
            <a:ext cx="82581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dshershavin.MISHINA\Рабочий стол\Untitled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55541"/>
            <a:ext cx="8199223" cy="41879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7524" y="234918"/>
            <a:ext cx="9104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ОБРАЗОВАРИУМ. Пользовательский интерфейс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20" y="642924"/>
            <a:ext cx="910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Страница продукта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2299" y="2285998"/>
            <a:ext cx="19351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Вернуться на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главную </a:t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страницу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9423" y="4355441"/>
            <a:ext cx="19351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Витрина 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продуктов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28926" y="1071552"/>
            <a:ext cx="19351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Запустить 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онлайн-ресурс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8016" y="3355309"/>
            <a:ext cx="19351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Подробное описание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94529" y="2212301"/>
            <a:ext cx="19351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Особенности продукта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8"/>
            <a:ext cx="8884646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14362"/>
            <a:ext cx="9144000" cy="4214842"/>
          </a:xfrm>
          <a:prstGeom prst="rect">
            <a:avLst/>
          </a:prstGeom>
          <a:solidFill>
            <a:srgbClr val="EA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AF1F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448" y="857238"/>
            <a:ext cx="411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Удобный поиск нужного материала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524" y="234918"/>
            <a:ext cx="8300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ОБРАЗОВАРИУМ. Система поиска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596" y="1263841"/>
            <a:ext cx="411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поисковый запрос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596" y="1571618"/>
            <a:ext cx="411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настраиваемые фильтры</a:t>
            </a:r>
          </a:p>
        </p:txBody>
      </p:sp>
      <p:pic>
        <p:nvPicPr>
          <p:cNvPr id="5125" name="Picture 5" descr="C:\Documents and Settings\dshershavin.MISHINA\Рабочий стол\Untitled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596615"/>
            <a:ext cx="5786445" cy="4546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57502"/>
            <a:ext cx="1577923" cy="123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714626"/>
            <a:ext cx="1367491" cy="151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946135" y="2050587"/>
            <a:ext cx="31257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Интерактивные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конструкторские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среды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43372" y="2047400"/>
            <a:ext cx="31257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наглядно-дидактические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пособия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14810" y="4071948"/>
            <a:ext cx="35179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Игровые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диагностические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среды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14414" y="4286262"/>
            <a:ext cx="312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Образовательные комплексы 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для интерактивной доски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2249" y="827444"/>
            <a:ext cx="1297296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/>
          <p:cNvGrpSpPr/>
          <p:nvPr/>
        </p:nvGrpSpPr>
        <p:grpSpPr>
          <a:xfrm>
            <a:off x="2151064" y="1000114"/>
            <a:ext cx="920738" cy="1071570"/>
            <a:chOff x="2293940" y="1000114"/>
            <a:chExt cx="920738" cy="107157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93940" y="1000114"/>
              <a:ext cx="730260" cy="1015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Прямоугольник 16"/>
            <p:cNvSpPr/>
            <p:nvPr/>
          </p:nvSpPr>
          <p:spPr>
            <a:xfrm>
              <a:off x="2643174" y="1928808"/>
              <a:ext cx="571504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503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rot="21366576">
            <a:off x="-243799" y="1860371"/>
            <a:ext cx="4290403" cy="299817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71750"/>
            <a:ext cx="1287328" cy="119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270534" y="1147743"/>
            <a:ext cx="793678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Серия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«Фантазёры»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Творческие мастерские для организации познавательно-исследовательской и продуктивной деятельности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4389434" y="1841490"/>
            <a:ext cx="5002281" cy="249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Геометрические фигуры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Объекты окружающего мира (шишки,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листья и пр.)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Элементы для художественно-декоративной деятельности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Фоновые заготовки и элементы для поделок </a:t>
            </a:r>
          </a:p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в стиле народных промыслов России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Фоновые заготовки к сюжетным картинам на тему «Моя Родина»</a:t>
            </a:r>
          </a:p>
          <a:p>
            <a:pPr>
              <a:spcBef>
                <a:spcPts val="500"/>
              </a:spcBef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Заготовки для создания объемных бумажных кукол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316409" y="1951029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286248" y="4071948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428874"/>
            <a:ext cx="872787" cy="102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 rot="21314989">
            <a:off x="-846528" y="3854080"/>
            <a:ext cx="3381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Фантазёры.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Волшебный конструктор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21314989">
            <a:off x="1796678" y="3639765"/>
            <a:ext cx="3381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Фантазёры.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Моя страна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93726" y="720774"/>
            <a:ext cx="547695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Интерактивные конструкторские среды</a:t>
            </a:r>
          </a:p>
        </p:txBody>
      </p:sp>
      <p:sp>
        <p:nvSpPr>
          <p:cNvPr id="27" name="Овал 26"/>
          <p:cNvSpPr/>
          <p:nvPr/>
        </p:nvSpPr>
        <p:spPr>
          <a:xfrm>
            <a:off x="4286248" y="2285998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286248" y="2571750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286248" y="3071816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286248" y="3571882"/>
            <a:ext cx="66562" cy="69555"/>
          </a:xfrm>
          <a:prstGeom prst="ellipse">
            <a:avLst/>
          </a:prstGeom>
          <a:solidFill>
            <a:srgbClr val="F6A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87523" y="234918"/>
            <a:ext cx="6730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F19A27"/>
                </a:solidFill>
                <a:latin typeface="Arial" pitchFamily="34" charset="0"/>
                <a:cs typeface="Arial" pitchFamily="34" charset="0"/>
              </a:rPr>
              <a:t>Дошкольное и начальное общее образование</a:t>
            </a:r>
            <a:endParaRPr lang="ru-RU" sz="2300" dirty="0">
              <a:solidFill>
                <a:srgbClr val="F19A2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555570" y="709587"/>
            <a:ext cx="444530" cy="550560"/>
            <a:chOff x="555570" y="709587"/>
            <a:chExt cx="444530" cy="55056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5570" y="709587"/>
              <a:ext cx="393819" cy="54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Прямоугольник 30"/>
            <p:cNvSpPr/>
            <p:nvPr/>
          </p:nvSpPr>
          <p:spPr>
            <a:xfrm>
              <a:off x="785786" y="1214428"/>
              <a:ext cx="214314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26878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6402</TotalTime>
  <Words>933</Words>
  <Application>Microsoft Office PowerPoint</Application>
  <PresentationFormat>Экран (16:9)</PresentationFormat>
  <Paragraphs>280</Paragraphs>
  <Slides>32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ОБРАЗОВАРИУМ сегодня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pis</dc:creator>
  <cp:lastModifiedBy>aparshina</cp:lastModifiedBy>
  <cp:revision>437</cp:revision>
  <dcterms:created xsi:type="dcterms:W3CDTF">2015-09-08T08:12:06Z</dcterms:created>
  <dcterms:modified xsi:type="dcterms:W3CDTF">2016-11-18T13:37:37Z</dcterms:modified>
</cp:coreProperties>
</file>